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3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4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8"/>
  </p:notesMasterIdLst>
  <p:sldIdLst>
    <p:sldId id="256" r:id="rId2"/>
    <p:sldId id="279" r:id="rId3"/>
    <p:sldId id="296" r:id="rId4"/>
    <p:sldId id="297" r:id="rId5"/>
    <p:sldId id="294" r:id="rId6"/>
    <p:sldId id="298" r:id="rId7"/>
    <p:sldId id="300" r:id="rId8"/>
    <p:sldId id="299" r:id="rId9"/>
    <p:sldId id="301" r:id="rId10"/>
    <p:sldId id="302" r:id="rId11"/>
    <p:sldId id="292" r:id="rId12"/>
    <p:sldId id="293" r:id="rId13"/>
    <p:sldId id="290" r:id="rId14"/>
    <p:sldId id="291" r:id="rId15"/>
    <p:sldId id="273" r:id="rId16"/>
    <p:sldId id="263" r:id="rId17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Open Sans" panose="02010600030101010101" charset="0"/>
      <p:regular r:id="rId23"/>
      <p:bold r:id="rId24"/>
      <p:italic r:id="rId25"/>
      <p:boldItalic r:id="rId26"/>
    </p:embeddedFont>
    <p:embeddedFont>
      <p:font typeface="Open Sans Light" panose="02010600030101010101" charset="0"/>
      <p:regular r:id="rId27"/>
      <p:bold r:id="rId28"/>
      <p:italic r:id="rId29"/>
      <p:boldItalic r:id="rId30"/>
    </p:embeddedFont>
    <p:embeddedFont>
      <p:font typeface="Open Sans SemiBold" panose="02010600030101010101" charset="0"/>
      <p:regular r:id="rId31"/>
      <p:bold r:id="rId32"/>
      <p:italic r:id="rId33"/>
      <p:boldItalic r:id="rId34"/>
    </p:embeddedFont>
    <p:embeddedFont>
      <p:font typeface="微软雅黑" panose="020B0503020204020204" pitchFamily="34" charset="-122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4421752C-2854-524B-B253-DBB38B0A30A2}">
          <p14:sldIdLst>
            <p14:sldId id="256"/>
            <p14:sldId id="279"/>
          </p14:sldIdLst>
        </p14:section>
        <p14:section name="基础概念" id="{A0A02CCB-D38E-E84F-839E-2480C2786A3E}">
          <p14:sldIdLst>
            <p14:sldId id="296"/>
            <p14:sldId id="297"/>
            <p14:sldId id="294"/>
            <p14:sldId id="298"/>
            <p14:sldId id="300"/>
            <p14:sldId id="299"/>
            <p14:sldId id="301"/>
            <p14:sldId id="302"/>
            <p14:sldId id="292"/>
            <p14:sldId id="293"/>
            <p14:sldId id="290"/>
          </p14:sldIdLst>
        </p14:section>
        <p14:section name="QA" id="{652F8B08-902F-774C-B802-78CA3793D4BE}">
          <p14:sldIdLst>
            <p14:sldId id="291"/>
            <p14:sldId id="273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4009" autoAdjust="0"/>
  </p:normalViewPr>
  <p:slideViewPr>
    <p:cSldViewPr snapToGrid="0" snapToObjects="1">
      <p:cViewPr varScale="1">
        <p:scale>
          <a:sx n="128" d="100"/>
          <a:sy n="128" d="100"/>
        </p:scale>
        <p:origin x="11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heme" Target="theme/them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所谓的循环依赖是指，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A 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B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，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B 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A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，它们之间形成了循环依赖。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或者是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A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B，B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C，C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A。它们之间的依赖关系如下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所谓的循环依赖是指，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A 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B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，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B 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A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，它们之间形成了循环依赖。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或者是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A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B，B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C，C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A。它们之间的依赖关系如下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所谓的循环依赖是指，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A 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B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，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B 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A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，它们之间形成了循环依赖。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或者是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A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B，B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C，C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A。它们之间的依赖关系如下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假设，我们需要实现一个</a:t>
          </a:r>
          <a:r>
            <a:rPr lang="en-US" alt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Bean</a:t>
          </a: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容器，如何解决循环依赖的问题？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 custLinFactNeighborY="-1344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EC66C88-A50C-4CDB-A640-904207AF0AC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8F10900-F939-414A-AC1C-F62498C38176}">
      <dgm:prSet/>
      <dgm:spPr/>
      <dgm:t>
        <a:bodyPr/>
        <a:lstStyle/>
        <a:p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所谓的循环依赖是指，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A 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B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，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B 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A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，它们之间形成了循环依赖。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或者是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A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B，B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C，C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dirty="0" err="1">
              <a:latin typeface="微软雅黑" panose="020B0503020204020204" pitchFamily="34" charset="-122"/>
              <a:ea typeface="微软雅黑" panose="020B0503020204020204" pitchFamily="34" charset="-122"/>
            </a:rPr>
            <a:t>A。它们之间的依赖关系如下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DA8BCE6-C91C-4F8A-A3C0-5C485521A34B}" type="par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A5A5D33-C37C-4AFF-9EE7-116430F56FE0}" type="sibTrans" cxnId="{B31B0EF6-770F-4CE6-936E-4357C8F30228}">
      <dgm:prSet/>
      <dgm:spPr/>
      <dgm:t>
        <a:bodyPr/>
        <a:lstStyle/>
        <a:p>
          <a:endParaRPr lang="zh-CN" altLang="en-US"/>
        </a:p>
      </dgm:t>
    </dgm:pt>
    <dgm:pt modelId="{7614D97B-1F33-4994-9EAF-997E99FF9188}" type="pres">
      <dgm:prSet presAssocID="{DEC66C88-A50C-4CDB-A640-904207AF0ACE}" presName="vert0" presStyleCnt="0">
        <dgm:presLayoutVars>
          <dgm:dir/>
          <dgm:animOne val="branch"/>
          <dgm:animLvl val="lvl"/>
        </dgm:presLayoutVars>
      </dgm:prSet>
      <dgm:spPr/>
    </dgm:pt>
    <dgm:pt modelId="{DAAF4AF5-CB06-4B8A-8961-874D5F4C3148}" type="pres">
      <dgm:prSet presAssocID="{68F10900-F939-414A-AC1C-F62498C38176}" presName="thickLine" presStyleLbl="alignNode1" presStyleIdx="0" presStyleCnt="1"/>
      <dgm:spPr/>
    </dgm:pt>
    <dgm:pt modelId="{BC53DC79-0E08-4D55-A1D3-F3DFDCC148BF}" type="pres">
      <dgm:prSet presAssocID="{68F10900-F939-414A-AC1C-F62498C38176}" presName="horz1" presStyleCnt="0"/>
      <dgm:spPr/>
    </dgm:pt>
    <dgm:pt modelId="{94571D07-F430-4F8F-8A4E-52EAE6C73EFA}" type="pres">
      <dgm:prSet presAssocID="{68F10900-F939-414A-AC1C-F62498C38176}" presName="tx1" presStyleLbl="revTx" presStyleIdx="0" presStyleCnt="1"/>
      <dgm:spPr/>
    </dgm:pt>
    <dgm:pt modelId="{CF09A382-CBBB-4E7F-B5DB-D69E2E285AB2}" type="pres">
      <dgm:prSet presAssocID="{68F10900-F939-414A-AC1C-F62498C38176}" presName="vert1" presStyleCnt="0"/>
      <dgm:spPr/>
    </dgm:pt>
  </dgm:ptLst>
  <dgm:cxnLst>
    <dgm:cxn modelId="{76B0FD1D-7FA3-43CA-816D-E8A1FA50D442}" type="presOf" srcId="{68F10900-F939-414A-AC1C-F62498C38176}" destId="{94571D07-F430-4F8F-8A4E-52EAE6C73EFA}" srcOrd="0" destOrd="0" presId="urn:microsoft.com/office/officeart/2008/layout/LinedList"/>
    <dgm:cxn modelId="{5AC25C74-4DD5-4D36-BAB2-1DADB19CA795}" type="presOf" srcId="{DEC66C88-A50C-4CDB-A640-904207AF0ACE}" destId="{7614D97B-1F33-4994-9EAF-997E99FF9188}" srcOrd="0" destOrd="0" presId="urn:microsoft.com/office/officeart/2008/layout/LinedList"/>
    <dgm:cxn modelId="{B31B0EF6-770F-4CE6-936E-4357C8F30228}" srcId="{DEC66C88-A50C-4CDB-A640-904207AF0ACE}" destId="{68F10900-F939-414A-AC1C-F62498C38176}" srcOrd="0" destOrd="0" parTransId="{CDA8BCE6-C91C-4F8A-A3C0-5C485521A34B}" sibTransId="{7A5A5D33-C37C-4AFF-9EE7-116430F56FE0}"/>
    <dgm:cxn modelId="{F20A6046-B257-460E-9186-22676C91722C}" type="presParOf" srcId="{7614D97B-1F33-4994-9EAF-997E99FF9188}" destId="{DAAF4AF5-CB06-4B8A-8961-874D5F4C3148}" srcOrd="0" destOrd="0" presId="urn:microsoft.com/office/officeart/2008/layout/LinedList"/>
    <dgm:cxn modelId="{C5443AEC-6CD8-482E-8488-868DDD83E4DA}" type="presParOf" srcId="{7614D97B-1F33-4994-9EAF-997E99FF9188}" destId="{BC53DC79-0E08-4D55-A1D3-F3DFDCC148BF}" srcOrd="1" destOrd="0" presId="urn:microsoft.com/office/officeart/2008/layout/LinedList"/>
    <dgm:cxn modelId="{DD050227-606E-4FF6-89E6-3DBBF3739C35}" type="presParOf" srcId="{BC53DC79-0E08-4D55-A1D3-F3DFDCC148BF}" destId="{94571D07-F430-4F8F-8A4E-52EAE6C73EFA}" srcOrd="0" destOrd="0" presId="urn:microsoft.com/office/officeart/2008/layout/LinedList"/>
    <dgm:cxn modelId="{5D1A2B19-8246-4B71-80BD-8D0021AA8395}" type="presParOf" srcId="{BC53DC79-0E08-4D55-A1D3-F3DFDCC148BF}" destId="{CF09A382-CBBB-4E7F-B5DB-D69E2E285A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8701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870154" cy="1025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t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sz="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870154" cy="10250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8701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870154" cy="724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所谓的循环依赖是指，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A 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B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B 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，它们之间形成了循环依赖。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或者是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B，B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C，C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A。它们之间的依赖关系如下</a:t>
          </a:r>
          <a:endParaRPr lang="zh-CN" sz="1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870154" cy="72459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8701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870154" cy="724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所谓的循环依赖是指，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A 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B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B 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，它们之间形成了循环依赖。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或者是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B，B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C，C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A。它们之间的依赖关系如下</a:t>
          </a:r>
          <a:endParaRPr lang="zh-CN" sz="1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870154" cy="724593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8701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870154" cy="1881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sz="6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870154" cy="1881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8701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870154" cy="1025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t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sz="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870154" cy="1025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8701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870154" cy="724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所谓的循环依赖是指，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A 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B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B 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，它们之间形成了循环依赖。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或者是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B，B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C，C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A。它们之间的依赖关系如下</a:t>
          </a:r>
          <a:endParaRPr lang="zh-CN" sz="1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870154" cy="72459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99837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998376" cy="3952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假设，我们需要实现一个</a:t>
          </a:r>
          <a:r>
            <a:rPr lang="en-US" altLang="zh-CN" sz="14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Bean</a:t>
          </a:r>
          <a:r>
            <a:rPr lang="zh-CN" altLang="en-US" sz="14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容器，如何解决循环依赖的问题？</a:t>
          </a:r>
          <a:endParaRPr lang="zh-CN" sz="14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998376" cy="3952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8701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870154" cy="2449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sz="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870154" cy="2449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8701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870154" cy="2449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sz="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870154" cy="24490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8701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870154" cy="2449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sz="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870154" cy="24490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8701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870154" cy="2449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sz="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870154" cy="24490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F4AF5-CB06-4B8A-8961-874D5F4C3148}">
      <dsp:nvSpPr>
        <dsp:cNvPr id="0" name=""/>
        <dsp:cNvSpPr/>
      </dsp:nvSpPr>
      <dsp:spPr>
        <a:xfrm>
          <a:off x="0" y="0"/>
          <a:ext cx="78701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1D07-F430-4F8F-8A4E-52EAE6C73EFA}">
      <dsp:nvSpPr>
        <dsp:cNvPr id="0" name=""/>
        <dsp:cNvSpPr/>
      </dsp:nvSpPr>
      <dsp:spPr>
        <a:xfrm>
          <a:off x="0" y="0"/>
          <a:ext cx="7870154" cy="724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所谓的循环依赖是指，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A 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B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B 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</a:t>
          </a:r>
          <a:r>
            <a:rPr lang="zh-CN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，它们之间形成了循环依赖。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或者是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B，B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C，C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又依赖</a:t>
          </a:r>
          <a:r>
            <a:rPr 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sz="15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A。它们之间的依赖关系如下</a:t>
          </a:r>
          <a:endParaRPr lang="zh-CN" sz="1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7870154" cy="7245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63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" name="Google Shape;4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1754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00212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02474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52656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69717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63072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800" dirty="0">
                <a:effectLst/>
                <a:ea typeface="微软雅黑" panose="020B0503020204020204" pitchFamily="34" charset="-122"/>
                <a:cs typeface="微软雅黑" panose="020B0503020204020204" pitchFamily="34" charset="-122"/>
              </a:rPr>
              <a:t>Spring</a:t>
            </a:r>
            <a:r>
              <a:rPr lang="zh-CN" altLang="en-US" sz="1800" dirty="0">
                <a:effectLst/>
                <a:ea typeface="微软雅黑" panose="020B0503020204020204" pitchFamily="34" charset="-122"/>
                <a:cs typeface="微软雅黑" panose="020B0503020204020204" pitchFamily="34" charset="-122"/>
              </a:rPr>
              <a:t>中文文档：</a:t>
            </a:r>
            <a:r>
              <a:rPr lang="en-US" altLang="zh-CN" sz="1800" dirty="0">
                <a:effectLst/>
                <a:ea typeface="微软雅黑" panose="020B0503020204020204" pitchFamily="34" charset="-122"/>
                <a:cs typeface="微软雅黑" panose="020B0503020204020204" pitchFamily="34" charset="-122"/>
              </a:rPr>
              <a:t>https://github.com/DocsHome/spring-docs/blob/master/SUMMARY.md</a:t>
            </a:r>
          </a:p>
          <a:p>
            <a:r>
              <a:rPr lang="zh-CN" altLang="zh-CN" sz="1800" dirty="0">
                <a:effectLst/>
                <a:ea typeface="微软雅黑" panose="020B0503020204020204" pitchFamily="34" charset="-122"/>
                <a:cs typeface="微软雅黑" panose="020B0503020204020204" pitchFamily="34" charset="-122"/>
              </a:rPr>
              <a:t>打开一扇入门</a:t>
            </a:r>
            <a:r>
              <a:rPr lang="en-US" altLang="zh-CN" sz="1800" dirty="0">
                <a:effectLst/>
                <a:ea typeface="微软雅黑" panose="020B0503020204020204" pitchFamily="34" charset="-122"/>
                <a:cs typeface="微软雅黑" panose="020B0503020204020204" pitchFamily="34" charset="-122"/>
              </a:rPr>
              <a:t>Spring</a:t>
            </a:r>
            <a:r>
              <a:rPr lang="zh-CN" altLang="zh-CN" sz="1800" dirty="0">
                <a:effectLst/>
                <a:ea typeface="微软雅黑" panose="020B0503020204020204" pitchFamily="34" charset="-122"/>
                <a:cs typeface="微软雅黑" panose="020B0503020204020204" pitchFamily="34" charset="-122"/>
              </a:rPr>
              <a:t>源码以及框架设计的大门</a:t>
            </a:r>
            <a:endParaRPr lang="en-US" altLang="zh-CN" sz="1800" dirty="0">
              <a:effectLst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800" dirty="0">
                <a:effectLst/>
                <a:ea typeface="微软雅黑" panose="020B0503020204020204" pitchFamily="34" charset="-122"/>
                <a:cs typeface="微软雅黑" panose="020B0503020204020204" pitchFamily="34" charset="-122"/>
              </a:rPr>
              <a:t>个人</a:t>
            </a:r>
            <a:r>
              <a:rPr lang="en-US" altLang="zh-CN" sz="1800" dirty="0">
                <a:effectLst/>
                <a:ea typeface="微软雅黑" panose="020B0503020204020204" pitchFamily="34" charset="-122"/>
                <a:cs typeface="微软雅黑" panose="020B0503020204020204" pitchFamily="34" charset="-122"/>
              </a:rPr>
              <a:t>fork</a:t>
            </a:r>
            <a:r>
              <a:rPr lang="zh-CN" altLang="en-US" sz="1800" dirty="0">
                <a:effectLst/>
                <a:ea typeface="微软雅黑" panose="020B0503020204020204" pitchFamily="34" charset="-122"/>
                <a:cs typeface="微软雅黑" panose="020B0503020204020204" pitchFamily="34" charset="-122"/>
              </a:rPr>
              <a:t>源码仓库：</a:t>
            </a:r>
            <a:r>
              <a:rPr lang="en-US" altLang="zh-CN" sz="1800" dirty="0">
                <a:effectLst/>
                <a:ea typeface="微软雅黑" panose="020B0503020204020204" pitchFamily="34" charset="-122"/>
                <a:cs typeface="微软雅黑" panose="020B0503020204020204" pitchFamily="34" charset="-122"/>
              </a:rPr>
              <a:t>https://github.com/meetkiki/spring-framework.git</a:t>
            </a:r>
          </a:p>
        </p:txBody>
      </p:sp>
    </p:spTree>
    <p:extLst>
      <p:ext uri="{BB962C8B-B14F-4D97-AF65-F5344CB8AC3E}">
        <p14:creationId xmlns:p14="http://schemas.microsoft.com/office/powerpoint/2010/main" val="2879750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控制反转（</a:t>
            </a:r>
            <a:r>
              <a:rPr lang="en-US" altLang="zh-CN" dirty="0"/>
              <a:t>IOC</a:t>
            </a:r>
            <a:r>
              <a:rPr lang="zh-CN" altLang="en-US" dirty="0"/>
              <a:t>）：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一种设计理念，解决层合成、类和类之间耦合问题；比如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DDD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中，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infra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层是一个技术支撑层，我们在实现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Service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层业务逻辑的时候不需要关心技术实现，也不需要关心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infra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层的创建，我只需要告诉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Spring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我需要一个接口的实现，那么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Spring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容器就会在启动的时候自动注入我们需要的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bean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实例，这个就是控制反转</a:t>
            </a:r>
            <a:endParaRPr lang="en-US" altLang="zh-CN" b="0" i="0" dirty="0">
              <a:solidFill>
                <a:srgbClr val="222222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dirty="0"/>
              <a:t>依赖注入（</a:t>
            </a:r>
            <a:r>
              <a:rPr lang="en-US" altLang="zh-CN" dirty="0"/>
              <a:t>DI</a:t>
            </a:r>
            <a:r>
              <a:rPr lang="zh-CN" altLang="en-US" dirty="0"/>
              <a:t>）：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依赖注入是让对象只通过构造参数、工厂方法的参数或者配置的属性来定义他们的依赖的过程。这些依赖也是其他对象所需要协同工作的对象， 容器会在创建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Bean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的时候注入这些依赖。整个过程完全反转了由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Bean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自己控制实例化或者依赖引用，所以这个过程也称之为“控制反转”</a:t>
            </a:r>
            <a:endParaRPr lang="en-US" altLang="zh-CN" dirty="0"/>
          </a:p>
          <a:p>
            <a:r>
              <a:rPr lang="en-US" altLang="zh-CN" dirty="0" err="1"/>
              <a:t>Processond</a:t>
            </a:r>
            <a:r>
              <a:rPr lang="zh-CN" altLang="en-US" dirty="0"/>
              <a:t>地址：</a:t>
            </a:r>
            <a:r>
              <a:rPr lang="en-US" altLang="zh-CN" dirty="0"/>
              <a:t>https://www.processon.com/view/link/5f68ab447d9c087da1ba9408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2512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938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7188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8160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5594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3874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5336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- full page">
  <p:cSld name="CUSTOM_1_3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11425" y="282575"/>
            <a:ext cx="83214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11425" y="1371375"/>
            <a:ext cx="8321400" cy="3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marL="1828800" lvl="3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marL="2286000" lvl="4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2"/>
          </p:nvPr>
        </p:nvSpPr>
        <p:spPr>
          <a:xfrm>
            <a:off x="411425" y="75900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Alt">
  <p:cSld name="CUSTOM_4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700006" scaled="0"/>
        </a:gra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411425" y="281387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411425" y="1971250"/>
            <a:ext cx="8321400" cy="8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9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1">
  <p:cSld name="Cover 1">
    <p:bg>
      <p:bgPr>
        <a:gradFill>
          <a:gsLst>
            <a:gs pos="0">
              <a:schemeClr val="accent1"/>
            </a:gs>
            <a:gs pos="52999">
              <a:schemeClr val="accent2"/>
            </a:gs>
            <a:gs pos="100000">
              <a:schemeClr val="accent3"/>
            </a:gs>
          </a:gsLst>
          <a:lin ang="2698631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411425" y="1833225"/>
            <a:ext cx="8331600" cy="14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11425" y="3301525"/>
            <a:ext cx="83316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2760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1425" y="282200"/>
            <a:ext cx="8321400" cy="8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1425" y="1143000"/>
            <a:ext cx="8321400" cy="3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800"/>
              <a:buFont typeface="Open Sans Light"/>
              <a:buChar char="●"/>
              <a:defRPr sz="18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 sz="16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5" r:id="rId2"/>
    <p:sldLayoutId id="2147483656" r:id="rId3"/>
    <p:sldLayoutId id="2147483658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59">
          <p15:clr>
            <a:srgbClr val="F06B4A"/>
          </p15:clr>
        </p15:guide>
        <p15:guide id="2" pos="5501">
          <p15:clr>
            <a:srgbClr val="F06B4A"/>
          </p15:clr>
        </p15:guide>
        <p15:guide id="3" orient="horz" pos="2970">
          <p15:clr>
            <a:srgbClr val="F06B4A"/>
          </p15:clr>
        </p15:guide>
        <p15:guide id="4" orient="horz" pos="178">
          <p15:clr>
            <a:srgbClr val="F06B4A"/>
          </p15:clr>
        </p15:guide>
        <p15:guide id="5" orient="horz" pos="720">
          <p15:clr>
            <a:srgbClr val="F06B4A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1"/>
          <p:cNvPicPr preferRelativeResize="0"/>
          <p:nvPr/>
        </p:nvPicPr>
        <p:blipFill rotWithShape="1">
          <a:blip r:embed="rId3">
            <a:alphaModFix amt="21000"/>
          </a:blip>
          <a:srcRect t="17887" b="7109"/>
          <a:stretch/>
        </p:blipFill>
        <p:spPr>
          <a:xfrm>
            <a:off x="0" y="1"/>
            <a:ext cx="9144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1</a:t>
            </a:fld>
            <a:endParaRPr sz="1400"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/>
          </p:nvPr>
        </p:nvSpPr>
        <p:spPr>
          <a:xfrm>
            <a:off x="411425" y="2571749"/>
            <a:ext cx="8331600" cy="72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altLang="zh-CN" sz="4200" dirty="0"/>
              <a:t>Spring</a:t>
            </a:r>
            <a:r>
              <a:rPr lang="zh-CN" altLang="en-US" sz="4200" dirty="0"/>
              <a:t>从</a:t>
            </a:r>
            <a:r>
              <a:rPr lang="en-US" altLang="zh-CN" sz="4200" dirty="0"/>
              <a:t>Bean</a:t>
            </a:r>
            <a:r>
              <a:rPr lang="zh-CN" altLang="en-US" sz="4200" dirty="0"/>
              <a:t>加载到</a:t>
            </a:r>
            <a:r>
              <a:rPr lang="en-US" altLang="zh-CN" sz="4200" dirty="0"/>
              <a:t>AOP</a:t>
            </a:r>
            <a:r>
              <a:rPr lang="zh-CN" altLang="en-US" sz="4200" dirty="0"/>
              <a:t>原理浅析</a:t>
            </a:r>
            <a:endParaRPr sz="4200" dirty="0"/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411429" y="3375231"/>
            <a:ext cx="83316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just"/>
            <a:r>
              <a:rPr lang="en-US" altLang="ja-JP" dirty="0"/>
              <a:t>TD</a:t>
            </a:r>
            <a:r>
              <a:rPr lang="en-US" altLang="zh-CN" dirty="0"/>
              <a:t> Backend Community </a:t>
            </a:r>
            <a:r>
              <a:rPr lang="zh-CN" altLang="en-US" dirty="0"/>
              <a:t>余平涛</a:t>
            </a:r>
            <a:endParaRPr lang="ja-JP" altLang="en-US" dirty="0"/>
          </a:p>
        </p:txBody>
      </p:sp>
      <p:pic>
        <p:nvPicPr>
          <p:cNvPr id="52" name="Google Shape;52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429" y="4107179"/>
            <a:ext cx="1904901" cy="29522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2020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33823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zh-CN" altLang="en-US" b="0" i="0" dirty="0"/>
              <a:t>循环依赖中的小结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10</a:t>
            </a:fld>
            <a:endParaRPr lang="en"/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48F3FF-B626-40C9-B77F-8CEA737C4F46}"/>
              </a:ext>
            </a:extLst>
          </p:cNvPr>
          <p:cNvGraphicFramePr/>
          <p:nvPr/>
        </p:nvGraphicFramePr>
        <p:xfrm>
          <a:off x="539646" y="991780"/>
          <a:ext cx="7870154" cy="244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文本占位符 2">
            <a:extLst>
              <a:ext uri="{FF2B5EF4-FFF2-40B4-BE49-F238E27FC236}">
                <a16:creationId xmlns:a16="http://schemas.microsoft.com/office/drawing/2014/main" id="{5A5B08F7-865E-41E4-80C3-35B9FE66B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646" y="1321638"/>
            <a:ext cx="8252085" cy="3434575"/>
          </a:xfrm>
        </p:spPr>
        <p:txBody>
          <a:bodyPr/>
          <a:lstStyle/>
          <a:p>
            <a:r>
              <a:rPr lang="zh-CN" altLang="en-US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构造注入循环依赖无法解决</a:t>
            </a:r>
            <a:endParaRPr lang="en-US" altLang="zh-CN" sz="18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r>
              <a:rPr lang="zh-CN" altLang="en-US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拆分三级缓存个人理解其含义</a:t>
            </a:r>
            <a:endParaRPr lang="en-US" altLang="zh-CN" sz="18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pPr lvl="1"/>
            <a:r>
              <a:rPr lang="zh-CN" altLang="en-US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一级缓存：存储成熟的</a:t>
            </a:r>
            <a:r>
              <a:rPr lang="en-US" altLang="zh-CN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</a:t>
            </a:r>
            <a:r>
              <a:rPr lang="zh-CN" altLang="en-US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实例</a:t>
            </a:r>
            <a:endParaRPr lang="en-US" altLang="zh-CN" sz="18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pPr lvl="1"/>
            <a:r>
              <a:rPr lang="zh-CN" altLang="en-US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二级缓存：存储曝光的</a:t>
            </a:r>
            <a:r>
              <a:rPr lang="en-US" altLang="zh-CN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</a:t>
            </a:r>
            <a:r>
              <a:rPr lang="zh-CN" altLang="en-US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实例，简单说就是刚刚实例出还没有赋值属性的</a:t>
            </a:r>
            <a:r>
              <a:rPr lang="en-US" altLang="zh-CN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</a:t>
            </a:r>
            <a:r>
              <a:rPr lang="zh-CN" altLang="en-US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实例（代码职责分离）</a:t>
            </a:r>
            <a:endParaRPr lang="en-US" altLang="zh-CN" sz="18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pPr lvl="1"/>
            <a:r>
              <a:rPr lang="zh-CN" altLang="en-US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三级缓存：存储</a:t>
            </a:r>
            <a:r>
              <a:rPr lang="en-US" altLang="zh-CN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</a:t>
            </a:r>
            <a:r>
              <a:rPr lang="zh-CN" altLang="en-US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的生产回调，主要是为了解耦</a:t>
            </a:r>
            <a:r>
              <a:rPr lang="en-US" altLang="zh-CN" sz="180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BeanPostProcessor</a:t>
            </a:r>
            <a:r>
              <a:rPr lang="zh-CN" altLang="en-US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创建的方式</a:t>
            </a:r>
            <a:endParaRPr lang="en-US" altLang="zh-CN" sz="18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pPr marL="584200" lvl="1" indent="0">
              <a:buNone/>
            </a:pPr>
            <a:r>
              <a:rPr lang="zh-CN" altLang="en-US" sz="1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用二三级缓存完全是解决动态代理类的循环依赖创建的问题</a:t>
            </a:r>
            <a:endParaRPr lang="en-US" altLang="zh-CN" sz="18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22206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zh-CN" altLang="zh-CN" b="0" i="0" dirty="0"/>
              <a:t>什么是循环依赖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11</a:t>
            </a:fld>
            <a:endParaRPr lang="en"/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48F3FF-B626-40C9-B77F-8CEA737C4F46}"/>
              </a:ext>
            </a:extLst>
          </p:cNvPr>
          <p:cNvGraphicFramePr/>
          <p:nvPr/>
        </p:nvGraphicFramePr>
        <p:xfrm>
          <a:off x="539646" y="991780"/>
          <a:ext cx="7870154" cy="724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图片 11">
            <a:extLst>
              <a:ext uri="{FF2B5EF4-FFF2-40B4-BE49-F238E27FC236}">
                <a16:creationId xmlns:a16="http://schemas.microsoft.com/office/drawing/2014/main" id="{C879413A-68E4-4298-98DF-8CB4F4F3F6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4334" y="1760954"/>
            <a:ext cx="7660778" cy="333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978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zh-CN" altLang="zh-CN" b="0" i="0" dirty="0"/>
              <a:t>什么是循环依赖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12</a:t>
            </a:fld>
            <a:endParaRPr lang="en"/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48F3FF-B626-40C9-B77F-8CEA737C4F46}"/>
              </a:ext>
            </a:extLst>
          </p:cNvPr>
          <p:cNvGraphicFramePr/>
          <p:nvPr/>
        </p:nvGraphicFramePr>
        <p:xfrm>
          <a:off x="539646" y="991780"/>
          <a:ext cx="7870154" cy="724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图片 11">
            <a:extLst>
              <a:ext uri="{FF2B5EF4-FFF2-40B4-BE49-F238E27FC236}">
                <a16:creationId xmlns:a16="http://schemas.microsoft.com/office/drawing/2014/main" id="{C879413A-68E4-4298-98DF-8CB4F4F3F6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4334" y="1760954"/>
            <a:ext cx="7660778" cy="333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941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zh-CN" altLang="zh-CN" b="0" i="0" dirty="0"/>
              <a:t>什么是循环依赖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13</a:t>
            </a:fld>
            <a:endParaRPr lang="en"/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48F3FF-B626-40C9-B77F-8CEA737C4F46}"/>
              </a:ext>
            </a:extLst>
          </p:cNvPr>
          <p:cNvGraphicFramePr/>
          <p:nvPr/>
        </p:nvGraphicFramePr>
        <p:xfrm>
          <a:off x="539646" y="991780"/>
          <a:ext cx="7870154" cy="724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图片 11">
            <a:extLst>
              <a:ext uri="{FF2B5EF4-FFF2-40B4-BE49-F238E27FC236}">
                <a16:creationId xmlns:a16="http://schemas.microsoft.com/office/drawing/2014/main" id="{C879413A-68E4-4298-98DF-8CB4F4F3F6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4334" y="1760954"/>
            <a:ext cx="7660778" cy="333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7600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zh-CN" altLang="en-US" b="0" i="0" dirty="0"/>
              <a:t>一些其他问题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14</a:t>
            </a:fld>
            <a:endParaRPr lang="en"/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48F3FF-B626-40C9-B77F-8CEA737C4F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7697995"/>
              </p:ext>
            </p:extLst>
          </p:nvPr>
        </p:nvGraphicFramePr>
        <p:xfrm>
          <a:off x="539646" y="1085829"/>
          <a:ext cx="7870154" cy="188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文本占位符 2">
            <a:extLst>
              <a:ext uri="{FF2B5EF4-FFF2-40B4-BE49-F238E27FC236}">
                <a16:creationId xmlns:a16="http://schemas.microsoft.com/office/drawing/2014/main" id="{7BA347D3-468C-4C53-850F-5FD0F5068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537" y="1701384"/>
            <a:ext cx="7705263" cy="2087453"/>
          </a:xfrm>
        </p:spPr>
        <p:txBody>
          <a:bodyPr/>
          <a:lstStyle/>
          <a:p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为什么</a:t>
            </a:r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Spring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不能解决构造器的循环依赖？</a:t>
            </a:r>
            <a:endParaRPr lang="en-US" altLang="zh-CN" sz="20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为什么多例</a:t>
            </a:r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不能解决循环依赖？</a:t>
            </a:r>
            <a:endParaRPr lang="en-US" altLang="zh-CN" sz="20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如何进行自定义扩展？（</a:t>
            </a:r>
            <a:r>
              <a:rPr lang="en-US" altLang="zh-CN" sz="180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微软雅黑" panose="020B0503020204020204" pitchFamily="34" charset="-122"/>
                <a:cs typeface="Consolas" panose="020B0609020204030204" pitchFamily="49" charset="0"/>
              </a:rPr>
              <a:t>BeanPostProcessor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）</a:t>
            </a:r>
            <a:endParaRPr lang="en-US" altLang="zh-CN" sz="20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692229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32BB5-1C07-B44F-B3CC-A19F47208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小结</a:t>
            </a:r>
            <a:endParaRPr lang="en-C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0F5FD-87C5-5E47-B96E-BB895215DB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7BDECD3-C06D-3F4D-B64B-D6FD60A171E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6CE9A5-A5E7-AC42-BFA5-0A0859514A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9521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8"/>
          <p:cNvPicPr preferRelativeResize="0"/>
          <p:nvPr/>
        </p:nvPicPr>
        <p:blipFill rotWithShape="1">
          <a:blip r:embed="rId3">
            <a:alphaModFix amt="62000"/>
          </a:blip>
          <a:srcRect/>
          <a:stretch/>
        </p:blipFill>
        <p:spPr>
          <a:xfrm>
            <a:off x="0" y="0"/>
            <a:ext cx="9144002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411300" y="2020502"/>
            <a:ext cx="8321400" cy="8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THANKYOU</a:t>
            </a:r>
            <a:endParaRPr dirty="0">
              <a:solidFill>
                <a:srgbClr val="F78F31"/>
              </a:solidFill>
            </a:endParaRPr>
          </a:p>
        </p:txBody>
      </p:sp>
      <p:sp>
        <p:nvSpPr>
          <p:cNvPr id="117" name="Google Shape;117;p18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07188" y="4473377"/>
            <a:ext cx="1529624" cy="24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2020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BCD839-1BD1-42B0-A474-BB09D0FF5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419" y="508740"/>
            <a:ext cx="7716381" cy="613200"/>
          </a:xfrm>
        </p:spPr>
        <p:txBody>
          <a:bodyPr/>
          <a:lstStyle/>
          <a:p>
            <a:r>
              <a:rPr lang="zh-CN" alt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目录</a:t>
            </a:r>
            <a:endParaRPr lang="zh-CN" altLang="en-US" sz="320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DEC09C-6722-40A5-A304-F12B4D67A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3908" y="1384575"/>
            <a:ext cx="7495401" cy="3072885"/>
          </a:xfrm>
        </p:spPr>
        <p:txBody>
          <a:bodyPr/>
          <a:lstStyle/>
          <a:p>
            <a:r>
              <a:rPr lang="en-US" altLang="zh-CN" sz="2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Spring </a:t>
            </a:r>
            <a:r>
              <a:rPr lang="zh-CN" altLang="en-US" sz="2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容器的加载过程</a:t>
            </a:r>
            <a:endParaRPr lang="en-US" altLang="zh-CN" sz="24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r>
              <a:rPr lang="zh-CN" altLang="en-US" sz="2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当 </a:t>
            </a:r>
            <a:r>
              <a:rPr lang="en-US" altLang="zh-CN" sz="2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AOP </a:t>
            </a:r>
            <a:r>
              <a:rPr lang="zh-CN" altLang="en-US" sz="2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遇到循环依赖？</a:t>
            </a:r>
            <a:endParaRPr lang="en-US" altLang="zh-CN" sz="24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r>
              <a:rPr lang="en-US" altLang="zh-CN" sz="2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Spring </a:t>
            </a:r>
            <a:r>
              <a:rPr lang="zh-CN" altLang="en-US" sz="2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如何解决循环依赖</a:t>
            </a:r>
            <a:endParaRPr lang="en-US" altLang="zh-CN" sz="24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r>
              <a:rPr lang="en-US" altLang="zh-CN" sz="2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Spring </a:t>
            </a:r>
            <a:r>
              <a:rPr lang="zh-CN" altLang="en-US" sz="2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预留扩展点浅析 </a:t>
            </a:r>
            <a:r>
              <a:rPr lang="en-US" altLang="zh-CN" sz="240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BeanPostProcessor</a:t>
            </a:r>
            <a:endParaRPr lang="en-US" altLang="zh-CN" sz="24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r>
              <a:rPr lang="zh-CN" altLang="en-US" sz="2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自动装配核心类 </a:t>
            </a:r>
            <a:r>
              <a:rPr lang="en-US" altLang="zh-CN" sz="240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ConfigurationClassPostProcessor</a:t>
            </a:r>
            <a:endParaRPr lang="en-US" altLang="zh-CN" sz="24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r>
              <a:rPr lang="zh-CN" altLang="en-US" sz="2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排坑及最佳实践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E8D9C9D-3249-4293-A202-82CEF1FFCB1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60956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en-US" altLang="zh-CN" b="0" i="0" dirty="0"/>
              <a:t>Spring </a:t>
            </a:r>
            <a:r>
              <a:rPr lang="zh-CN" altLang="en-US" b="0" i="0" dirty="0"/>
              <a:t>容器的加载过程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3</a:t>
            </a:fld>
            <a:endParaRPr lang="en"/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48F3FF-B626-40C9-B77F-8CEA737C4F46}"/>
              </a:ext>
            </a:extLst>
          </p:cNvPr>
          <p:cNvGraphicFramePr/>
          <p:nvPr/>
        </p:nvGraphicFramePr>
        <p:xfrm>
          <a:off x="539646" y="991781"/>
          <a:ext cx="7870154" cy="102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F888560B-072A-4C29-9901-9780D49FBE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6547" y="1246615"/>
            <a:ext cx="8010906" cy="351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98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zh-CN" altLang="en-US" b="0" i="0" dirty="0"/>
              <a:t>小节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4</a:t>
            </a:fld>
            <a:endParaRPr lang="en"/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48F3FF-B626-40C9-B77F-8CEA737C4F46}"/>
              </a:ext>
            </a:extLst>
          </p:cNvPr>
          <p:cNvGraphicFramePr/>
          <p:nvPr/>
        </p:nvGraphicFramePr>
        <p:xfrm>
          <a:off x="539646" y="991781"/>
          <a:ext cx="7870154" cy="102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文本占位符 2">
            <a:extLst>
              <a:ext uri="{FF2B5EF4-FFF2-40B4-BE49-F238E27FC236}">
                <a16:creationId xmlns:a16="http://schemas.microsoft.com/office/drawing/2014/main" id="{BCF74809-B210-4E6F-82E1-570F1E9A2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646" y="1561875"/>
            <a:ext cx="8124669" cy="3340525"/>
          </a:xfrm>
        </p:spPr>
        <p:txBody>
          <a:bodyPr/>
          <a:lstStyle/>
          <a:p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Spring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顶层接口就是一个</a:t>
            </a:r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 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工厂 </a:t>
            </a:r>
            <a:r>
              <a:rPr lang="en-US" altLang="zh-CN" sz="200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BeanFactory</a:t>
            </a:r>
            <a:endParaRPr lang="en-US" altLang="zh-CN" sz="20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r>
              <a:rPr lang="en-US" altLang="zh-CN" sz="200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AnnotationConfigApplicationContext</a:t>
            </a:r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 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是注解加载</a:t>
            </a:r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的核心类</a:t>
            </a:r>
            <a:endParaRPr lang="en-US" altLang="zh-CN" sz="20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定义 模型（图纸） </a:t>
            </a:r>
            <a:r>
              <a:rPr lang="en-US" altLang="zh-CN" sz="200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BeanDefinition</a:t>
            </a:r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 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存储了加载</a:t>
            </a:r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的属性信息</a:t>
            </a:r>
            <a:endParaRPr lang="en-US" altLang="zh-CN" sz="20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  <a:p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Spring 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中提供了 </a:t>
            </a:r>
            <a:r>
              <a:rPr lang="en-US" altLang="zh-CN" sz="200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BeanFactoryPostProcessor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和</a:t>
            </a:r>
            <a:r>
              <a:rPr lang="en-US" altLang="zh-CN" sz="200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BeanDefinitionRegistryPostProcessor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两个扩展点来修改和注册</a:t>
            </a:r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 </a:t>
            </a:r>
            <a:r>
              <a:rPr lang="zh-CN" altLang="en-US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工厂内部的</a:t>
            </a:r>
            <a:r>
              <a:rPr lang="en-US" altLang="zh-CN" sz="2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bean</a:t>
            </a:r>
          </a:p>
        </p:txBody>
      </p:sp>
    </p:spTree>
    <p:extLst>
      <p:ext uri="{BB962C8B-B14F-4D97-AF65-F5344CB8AC3E}">
        <p14:creationId xmlns:p14="http://schemas.microsoft.com/office/powerpoint/2010/main" val="327728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zh-CN" altLang="zh-CN" b="0" i="0" dirty="0"/>
              <a:t>什么是循环依赖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5</a:t>
            </a:fld>
            <a:endParaRPr lang="en"/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48F3FF-B626-40C9-B77F-8CEA737C4F46}"/>
              </a:ext>
            </a:extLst>
          </p:cNvPr>
          <p:cNvGraphicFramePr/>
          <p:nvPr/>
        </p:nvGraphicFramePr>
        <p:xfrm>
          <a:off x="539646" y="991780"/>
          <a:ext cx="7870154" cy="724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7CCD3801-618D-4763-B971-601AEFF560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827" y="1882579"/>
            <a:ext cx="8320345" cy="292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229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zh-CN" altLang="zh-CN" b="0" i="0" dirty="0"/>
              <a:t>循环依赖</a:t>
            </a:r>
            <a:r>
              <a:rPr lang="zh-CN" altLang="en-US" b="0" i="0" dirty="0"/>
              <a:t>？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6</a:t>
            </a:fld>
            <a:endParaRPr lang="en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957E19E-B16B-43A7-8C4F-2B02EED2D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756" y="1478507"/>
            <a:ext cx="3357796" cy="3493660"/>
          </a:xfrm>
          <a:prstGeom prst="rect">
            <a:avLst/>
          </a:prstGeom>
        </p:spPr>
      </p:pic>
      <p:graphicFrame>
        <p:nvGraphicFramePr>
          <p:cNvPr id="15" name="图示 14">
            <a:extLst>
              <a:ext uri="{FF2B5EF4-FFF2-40B4-BE49-F238E27FC236}">
                <a16:creationId xmlns:a16="http://schemas.microsoft.com/office/drawing/2014/main" id="{D01C59B5-24F5-4530-A0D9-A74043B772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6606725"/>
              </p:ext>
            </p:extLst>
          </p:nvPr>
        </p:nvGraphicFramePr>
        <p:xfrm>
          <a:off x="411424" y="961346"/>
          <a:ext cx="7998376" cy="395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10847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zh-CN" altLang="zh-CN" b="0" i="0" dirty="0"/>
              <a:t>循环依赖</a:t>
            </a:r>
            <a:r>
              <a:rPr lang="zh-CN" altLang="en-US" b="0" i="0" dirty="0"/>
              <a:t>解决方案（</a:t>
            </a:r>
            <a:r>
              <a:rPr lang="zh-CN" altLang="en-US" dirty="0"/>
              <a:t>上）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7</a:t>
            </a:fld>
            <a:endParaRPr lang="en"/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48F3FF-B626-40C9-B77F-8CEA737C4F46}"/>
              </a:ext>
            </a:extLst>
          </p:cNvPr>
          <p:cNvGraphicFramePr/>
          <p:nvPr/>
        </p:nvGraphicFramePr>
        <p:xfrm>
          <a:off x="539646" y="991780"/>
          <a:ext cx="7870154" cy="244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1" name="图片 10">
            <a:extLst>
              <a:ext uri="{FF2B5EF4-FFF2-40B4-BE49-F238E27FC236}">
                <a16:creationId xmlns:a16="http://schemas.microsoft.com/office/drawing/2014/main" id="{8F36D729-AD33-4D64-92AA-DD786B973C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60470" y="1329752"/>
            <a:ext cx="5327511" cy="326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16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zh-CN" altLang="zh-CN" b="0" i="0" dirty="0"/>
              <a:t>循环依赖</a:t>
            </a:r>
            <a:r>
              <a:rPr lang="zh-CN" altLang="en-US" b="0" i="0" dirty="0"/>
              <a:t>解决方案（中</a:t>
            </a:r>
            <a:r>
              <a:rPr lang="zh-CN" altLang="en-US" dirty="0"/>
              <a:t>）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8</a:t>
            </a:fld>
            <a:endParaRPr lang="en"/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48F3FF-B626-40C9-B77F-8CEA737C4F46}"/>
              </a:ext>
            </a:extLst>
          </p:cNvPr>
          <p:cNvGraphicFramePr/>
          <p:nvPr/>
        </p:nvGraphicFramePr>
        <p:xfrm>
          <a:off x="539646" y="991780"/>
          <a:ext cx="7870154" cy="244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E1DD06A1-CBEC-4591-9E12-E1962A33F5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50891" y="1115948"/>
            <a:ext cx="5467070" cy="378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343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8E1B9-C005-E841-86F8-0EE955A57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25" y="378581"/>
            <a:ext cx="7998375" cy="460868"/>
          </a:xfrm>
        </p:spPr>
        <p:txBody>
          <a:bodyPr/>
          <a:lstStyle/>
          <a:p>
            <a:pPr lvl="0"/>
            <a:r>
              <a:rPr lang="zh-CN" altLang="zh-CN" b="0" i="0" dirty="0"/>
              <a:t>循环依赖</a:t>
            </a:r>
            <a:r>
              <a:rPr lang="zh-CN" altLang="en-US" b="0" i="0" dirty="0"/>
              <a:t>解决方案（</a:t>
            </a:r>
            <a:r>
              <a:rPr lang="zh-CN" altLang="en-US" dirty="0"/>
              <a:t>下）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38EA5-8F79-8B47-A4EF-A4533CE6B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9</a:t>
            </a:fld>
            <a:endParaRPr lang="en"/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48F3FF-B626-40C9-B77F-8CEA737C4F46}"/>
              </a:ext>
            </a:extLst>
          </p:cNvPr>
          <p:cNvGraphicFramePr/>
          <p:nvPr/>
        </p:nvGraphicFramePr>
        <p:xfrm>
          <a:off x="539646" y="991780"/>
          <a:ext cx="7870154" cy="244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图片 8">
            <a:extLst>
              <a:ext uri="{FF2B5EF4-FFF2-40B4-BE49-F238E27FC236}">
                <a16:creationId xmlns:a16="http://schemas.microsoft.com/office/drawing/2014/main" id="{17B70578-4711-40AB-9833-2CD2549B21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10395" y="1236689"/>
            <a:ext cx="6200434" cy="354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02620"/>
      </p:ext>
    </p:extLst>
  </p:cSld>
  <p:clrMapOvr>
    <a:masterClrMapping/>
  </p:clrMapOvr>
</p:sld>
</file>

<file path=ppt/theme/theme1.xml><?xml version="1.0" encoding="utf-8"?>
<a:theme xmlns:a="http://schemas.openxmlformats.org/drawingml/2006/main" name="TW Master - Blue/Purple">
  <a:themeElements>
    <a:clrScheme name="Blue Purple Basic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00BCCD"/>
      </a:accent1>
      <a:accent2>
        <a:srgbClr val="0078BF"/>
      </a:accent2>
      <a:accent3>
        <a:srgbClr val="702269"/>
      </a:accent3>
      <a:accent4>
        <a:srgbClr val="B51B58"/>
      </a:accent4>
      <a:accent5>
        <a:srgbClr val="EE5BA0"/>
      </a:accent5>
      <a:accent6>
        <a:srgbClr val="F58A33"/>
      </a:accent6>
      <a:hlink>
        <a:srgbClr val="00BCCC"/>
      </a:hlink>
      <a:folHlink>
        <a:srgbClr val="70226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1766</TotalTime>
  <Words>685</Words>
  <Application>Microsoft Office PowerPoint</Application>
  <PresentationFormat>全屏显示(16:9)</PresentationFormat>
  <Paragraphs>65</Paragraphs>
  <Slides>16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Arial</vt:lpstr>
      <vt:lpstr>Open Sans</vt:lpstr>
      <vt:lpstr>Consolas</vt:lpstr>
      <vt:lpstr>Open Sans Light</vt:lpstr>
      <vt:lpstr>Open Sans SemiBold</vt:lpstr>
      <vt:lpstr>微软雅黑</vt:lpstr>
      <vt:lpstr>TW Master - Blue/Purple</vt:lpstr>
      <vt:lpstr>Spring从Bean加载到AOP原理浅析</vt:lpstr>
      <vt:lpstr>目录</vt:lpstr>
      <vt:lpstr>Spring 容器的加载过程</vt:lpstr>
      <vt:lpstr>小节</vt:lpstr>
      <vt:lpstr>什么是循环依赖</vt:lpstr>
      <vt:lpstr>循环依赖？</vt:lpstr>
      <vt:lpstr>循环依赖解决方案（上）</vt:lpstr>
      <vt:lpstr>循环依赖解决方案（中）</vt:lpstr>
      <vt:lpstr>循环依赖解决方案（下）</vt:lpstr>
      <vt:lpstr>循环依赖中的小结</vt:lpstr>
      <vt:lpstr>什么是循环依赖</vt:lpstr>
      <vt:lpstr>什么是循环依赖</vt:lpstr>
      <vt:lpstr>什么是循环依赖</vt:lpstr>
      <vt:lpstr>一些其他问题</vt:lpstr>
      <vt:lpstr>小结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nice big title</dc:title>
  <dc:creator>tao</dc:creator>
  <cp:lastModifiedBy>yu tao</cp:lastModifiedBy>
  <cp:revision>356</cp:revision>
  <dcterms:modified xsi:type="dcterms:W3CDTF">2020-09-24T16:13:12Z</dcterms:modified>
</cp:coreProperties>
</file>